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6.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sldIdLst>
    <p:sldId id="256" r:id="rId2"/>
    <p:sldId id="349" r:id="rId3"/>
    <p:sldId id="333" r:id="rId4"/>
    <p:sldId id="346" r:id="rId5"/>
    <p:sldId id="332" r:id="rId6"/>
    <p:sldId id="336" r:id="rId7"/>
    <p:sldId id="334" r:id="rId8"/>
    <p:sldId id="342" r:id="rId9"/>
    <p:sldId id="337" r:id="rId10"/>
    <p:sldId id="338" r:id="rId11"/>
    <p:sldId id="339" r:id="rId12"/>
    <p:sldId id="340" r:id="rId13"/>
    <p:sldId id="344" r:id="rId14"/>
    <p:sldId id="345" r:id="rId15"/>
    <p:sldId id="347" r:id="rId16"/>
    <p:sldId id="348" r:id="rId17"/>
    <p:sldId id="315" r:id="rId18"/>
    <p:sldId id="316" r:id="rId19"/>
    <p:sldId id="323" r:id="rId20"/>
    <p:sldId id="324" r:id="rId21"/>
    <p:sldId id="326" r:id="rId22"/>
    <p:sldId id="327" r:id="rId23"/>
    <p:sldId id="328" r:id="rId24"/>
    <p:sldId id="317" r:id="rId25"/>
    <p:sldId id="329" r:id="rId26"/>
    <p:sldId id="350" r:id="rId27"/>
    <p:sldId id="351" r:id="rId28"/>
    <p:sldId id="353" r:id="rId29"/>
    <p:sldId id="352" r:id="rId30"/>
    <p:sldId id="355" r:id="rId31"/>
    <p:sldId id="356" r:id="rId32"/>
    <p:sldId id="318" r:id="rId33"/>
    <p:sldId id="354" r:id="rId34"/>
    <p:sldId id="330" r:id="rId35"/>
    <p:sldId id="322" r:id="rId36"/>
    <p:sldId id="359" r:id="rId37"/>
    <p:sldId id="331" r:id="rId38"/>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Noto Sans CJK SC Regular" charset="0"/>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8" autoAdjust="0"/>
  </p:normalViewPr>
  <p:slideViewPr>
    <p:cSldViewPr>
      <p:cViewPr varScale="1">
        <p:scale>
          <a:sx n="71" d="100"/>
          <a:sy n="71" d="100"/>
        </p:scale>
        <p:origin x="1579" y="4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81FE6-6D71-4DD0-85F4-3751349E07A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BF9E17-A7C3-4FE8-B8AE-ABAF4A4EC3AE}">
      <dgm:prSet custT="1"/>
      <dgm:spPr/>
      <dgm:t>
        <a:bodyPr/>
        <a:lstStyle/>
        <a:p>
          <a:r>
            <a:rPr lang="en-US" sz="1600" dirty="0">
              <a:latin typeface="Arial Black" panose="020B0A04020102020204" pitchFamily="34" charset="0"/>
            </a:rPr>
            <a:t>Resnet50</a:t>
          </a:r>
        </a:p>
      </dgm:t>
    </dgm:pt>
    <dgm:pt modelId="{F1965738-69FE-4C3E-ABED-6539283B423F}" type="parTrans" cxnId="{C8F2E1E6-6C08-4E87-9708-49E96EB7A47D}">
      <dgm:prSet/>
      <dgm:spPr/>
      <dgm:t>
        <a:bodyPr/>
        <a:lstStyle/>
        <a:p>
          <a:endParaRPr lang="en-US"/>
        </a:p>
      </dgm:t>
    </dgm:pt>
    <dgm:pt modelId="{2DE97F3D-C2F5-475D-9983-E18E6BE9A82B}" type="sibTrans" cxnId="{C8F2E1E6-6C08-4E87-9708-49E96EB7A47D}">
      <dgm:prSet/>
      <dgm:spPr/>
      <dgm:t>
        <a:bodyPr/>
        <a:lstStyle/>
        <a:p>
          <a:endParaRPr lang="en-US"/>
        </a:p>
      </dgm:t>
    </dgm:pt>
    <dgm:pt modelId="{2336C09B-986B-4F80-9E7D-685940992206}">
      <dgm:prSet custT="1"/>
      <dgm:spPr/>
      <dgm:t>
        <a:bodyPr/>
        <a:lstStyle/>
        <a:p>
          <a:r>
            <a:rPr lang="en-US" sz="1100" dirty="0" err="1">
              <a:latin typeface="Arial Black" panose="020B0A04020102020204" pitchFamily="34" charset="0"/>
            </a:rPr>
            <a:t>FeaturePyramidNetwork</a:t>
          </a:r>
          <a:endParaRPr lang="en-US" sz="1400" dirty="0">
            <a:latin typeface="Arial Black" panose="020B0A04020102020204" pitchFamily="34" charset="0"/>
          </a:endParaRPr>
        </a:p>
      </dgm:t>
    </dgm:pt>
    <dgm:pt modelId="{04A8579C-9F24-484D-ACFE-64F3A48AFDB1}" type="parTrans" cxnId="{78EA5ECB-335A-4FA5-A67D-AB9A644AD292}">
      <dgm:prSet/>
      <dgm:spPr/>
      <dgm:t>
        <a:bodyPr/>
        <a:lstStyle/>
        <a:p>
          <a:endParaRPr lang="en-US"/>
        </a:p>
      </dgm:t>
    </dgm:pt>
    <dgm:pt modelId="{71C57308-F4D7-449A-9B62-B1B02C631364}" type="sibTrans" cxnId="{78EA5ECB-335A-4FA5-A67D-AB9A644AD292}">
      <dgm:prSet/>
      <dgm:spPr/>
      <dgm:t>
        <a:bodyPr/>
        <a:lstStyle/>
        <a:p>
          <a:endParaRPr lang="en-US"/>
        </a:p>
      </dgm:t>
    </dgm:pt>
    <dgm:pt modelId="{4B91F0B6-1293-4F27-A1D7-629A6F3C6F1A}">
      <dgm:prSet custT="1"/>
      <dgm:spPr/>
      <dgm:t>
        <a:bodyPr/>
        <a:lstStyle/>
        <a:p>
          <a:r>
            <a:rPr lang="en-US" sz="1050" dirty="0">
              <a:latin typeface="Arial Black" panose="020B0A04020102020204" pitchFamily="34" charset="0"/>
            </a:rPr>
            <a:t>Classification/ Regression Network</a:t>
          </a:r>
        </a:p>
      </dgm:t>
    </dgm:pt>
    <dgm:pt modelId="{A2A105A3-A9F6-4E4B-823F-6A4DD11A13D0}" type="parTrans" cxnId="{6BD61418-C1B4-49B0-8476-1A3B0D6F7D89}">
      <dgm:prSet/>
      <dgm:spPr/>
      <dgm:t>
        <a:bodyPr/>
        <a:lstStyle/>
        <a:p>
          <a:endParaRPr lang="en-US"/>
        </a:p>
      </dgm:t>
    </dgm:pt>
    <dgm:pt modelId="{909E1F16-AFD2-4291-BAE3-E1BE35E5EE5F}" type="sibTrans" cxnId="{6BD61418-C1B4-49B0-8476-1A3B0D6F7D89}">
      <dgm:prSet/>
      <dgm:spPr/>
      <dgm:t>
        <a:bodyPr/>
        <a:lstStyle/>
        <a:p>
          <a:endParaRPr lang="en-US"/>
        </a:p>
      </dgm:t>
    </dgm:pt>
    <dgm:pt modelId="{737DAECF-5703-484B-AC91-3D0ED4CED3E8}" type="pres">
      <dgm:prSet presAssocID="{76981FE6-6D71-4DD0-85F4-3751349E07A3}" presName="CompostProcess" presStyleCnt="0">
        <dgm:presLayoutVars>
          <dgm:dir/>
          <dgm:resizeHandles val="exact"/>
        </dgm:presLayoutVars>
      </dgm:prSet>
      <dgm:spPr/>
    </dgm:pt>
    <dgm:pt modelId="{6E366C37-152C-4E75-9F80-51CE9C186F45}" type="pres">
      <dgm:prSet presAssocID="{76981FE6-6D71-4DD0-85F4-3751349E07A3}" presName="arrow" presStyleLbl="bgShp" presStyleIdx="0" presStyleCnt="1" custScaleX="117647" custLinFactNeighborX="8006"/>
      <dgm:spPr/>
    </dgm:pt>
    <dgm:pt modelId="{9C6E5F63-E7EF-49C3-A2EA-04E33980B2DC}" type="pres">
      <dgm:prSet presAssocID="{76981FE6-6D71-4DD0-85F4-3751349E07A3}" presName="linearProcess" presStyleCnt="0"/>
      <dgm:spPr/>
    </dgm:pt>
    <dgm:pt modelId="{7767803E-3B54-4AFD-BC9B-709F2CEDA81B}" type="pres">
      <dgm:prSet presAssocID="{85BF9E17-A7C3-4FE8-B8AE-ABAF4A4EC3AE}" presName="textNode" presStyleLbl="node1" presStyleIdx="0" presStyleCnt="3">
        <dgm:presLayoutVars>
          <dgm:bulletEnabled val="1"/>
        </dgm:presLayoutVars>
      </dgm:prSet>
      <dgm:spPr/>
    </dgm:pt>
    <dgm:pt modelId="{C95EAEE8-3B62-4859-B731-A7B2699724DB}" type="pres">
      <dgm:prSet presAssocID="{2DE97F3D-C2F5-475D-9983-E18E6BE9A82B}" presName="sibTrans" presStyleCnt="0"/>
      <dgm:spPr/>
    </dgm:pt>
    <dgm:pt modelId="{39E9F8A5-892D-400B-BF91-8DA936535869}" type="pres">
      <dgm:prSet presAssocID="{2336C09B-986B-4F80-9E7D-685940992206}" presName="textNode" presStyleLbl="node1" presStyleIdx="1" presStyleCnt="3">
        <dgm:presLayoutVars>
          <dgm:bulletEnabled val="1"/>
        </dgm:presLayoutVars>
      </dgm:prSet>
      <dgm:spPr/>
    </dgm:pt>
    <dgm:pt modelId="{56308857-361C-480D-86DE-F0288A83E6CB}" type="pres">
      <dgm:prSet presAssocID="{71C57308-F4D7-449A-9B62-B1B02C631364}" presName="sibTrans" presStyleCnt="0"/>
      <dgm:spPr/>
    </dgm:pt>
    <dgm:pt modelId="{2B49F7D1-ED90-43E1-BD32-C6BCD8365F1F}" type="pres">
      <dgm:prSet presAssocID="{4B91F0B6-1293-4F27-A1D7-629A6F3C6F1A}" presName="textNode" presStyleLbl="node1" presStyleIdx="2" presStyleCnt="3">
        <dgm:presLayoutVars>
          <dgm:bulletEnabled val="1"/>
        </dgm:presLayoutVars>
      </dgm:prSet>
      <dgm:spPr/>
    </dgm:pt>
  </dgm:ptLst>
  <dgm:cxnLst>
    <dgm:cxn modelId="{6BD61418-C1B4-49B0-8476-1A3B0D6F7D89}" srcId="{76981FE6-6D71-4DD0-85F4-3751349E07A3}" destId="{4B91F0B6-1293-4F27-A1D7-629A6F3C6F1A}" srcOrd="2" destOrd="0" parTransId="{A2A105A3-A9F6-4E4B-823F-6A4DD11A13D0}" sibTransId="{909E1F16-AFD2-4291-BAE3-E1BE35E5EE5F}"/>
    <dgm:cxn modelId="{513F7B50-1AE2-4330-A57F-25AC0A9FC274}" type="presOf" srcId="{4B91F0B6-1293-4F27-A1D7-629A6F3C6F1A}" destId="{2B49F7D1-ED90-43E1-BD32-C6BCD8365F1F}" srcOrd="0" destOrd="0" presId="urn:microsoft.com/office/officeart/2005/8/layout/hProcess9"/>
    <dgm:cxn modelId="{F53513C9-432F-4CF1-A65B-D52AD77D7DB1}" type="presOf" srcId="{2336C09B-986B-4F80-9E7D-685940992206}" destId="{39E9F8A5-892D-400B-BF91-8DA936535869}" srcOrd="0" destOrd="0" presId="urn:microsoft.com/office/officeart/2005/8/layout/hProcess9"/>
    <dgm:cxn modelId="{78EA5ECB-335A-4FA5-A67D-AB9A644AD292}" srcId="{76981FE6-6D71-4DD0-85F4-3751349E07A3}" destId="{2336C09B-986B-4F80-9E7D-685940992206}" srcOrd="1" destOrd="0" parTransId="{04A8579C-9F24-484D-ACFE-64F3A48AFDB1}" sibTransId="{71C57308-F4D7-449A-9B62-B1B02C631364}"/>
    <dgm:cxn modelId="{12DEB0E2-3928-4606-9DBD-96EE5B47F487}" type="presOf" srcId="{76981FE6-6D71-4DD0-85F4-3751349E07A3}" destId="{737DAECF-5703-484B-AC91-3D0ED4CED3E8}" srcOrd="0" destOrd="0" presId="urn:microsoft.com/office/officeart/2005/8/layout/hProcess9"/>
    <dgm:cxn modelId="{C8F2E1E6-6C08-4E87-9708-49E96EB7A47D}" srcId="{76981FE6-6D71-4DD0-85F4-3751349E07A3}" destId="{85BF9E17-A7C3-4FE8-B8AE-ABAF4A4EC3AE}" srcOrd="0" destOrd="0" parTransId="{F1965738-69FE-4C3E-ABED-6539283B423F}" sibTransId="{2DE97F3D-C2F5-475D-9983-E18E6BE9A82B}"/>
    <dgm:cxn modelId="{BEB58FF1-E6A0-478E-BA03-F289DAF02DFB}" type="presOf" srcId="{85BF9E17-A7C3-4FE8-B8AE-ABAF4A4EC3AE}" destId="{7767803E-3B54-4AFD-BC9B-709F2CEDA81B}" srcOrd="0" destOrd="0" presId="urn:microsoft.com/office/officeart/2005/8/layout/hProcess9"/>
    <dgm:cxn modelId="{13F29489-045C-4CE1-A992-E7DC4604E49E}" type="presParOf" srcId="{737DAECF-5703-484B-AC91-3D0ED4CED3E8}" destId="{6E366C37-152C-4E75-9F80-51CE9C186F45}" srcOrd="0" destOrd="0" presId="urn:microsoft.com/office/officeart/2005/8/layout/hProcess9"/>
    <dgm:cxn modelId="{B9128EFA-CE8F-4EDB-B991-FE1E48F163FE}" type="presParOf" srcId="{737DAECF-5703-484B-AC91-3D0ED4CED3E8}" destId="{9C6E5F63-E7EF-49C3-A2EA-04E33980B2DC}" srcOrd="1" destOrd="0" presId="urn:microsoft.com/office/officeart/2005/8/layout/hProcess9"/>
    <dgm:cxn modelId="{E40305BC-8B36-442D-9EE0-14DBBE774B53}" type="presParOf" srcId="{9C6E5F63-E7EF-49C3-A2EA-04E33980B2DC}" destId="{7767803E-3B54-4AFD-BC9B-709F2CEDA81B}" srcOrd="0" destOrd="0" presId="urn:microsoft.com/office/officeart/2005/8/layout/hProcess9"/>
    <dgm:cxn modelId="{54864053-7209-45CD-A0F8-74753823D5B0}" type="presParOf" srcId="{9C6E5F63-E7EF-49C3-A2EA-04E33980B2DC}" destId="{C95EAEE8-3B62-4859-B731-A7B2699724DB}" srcOrd="1" destOrd="0" presId="urn:microsoft.com/office/officeart/2005/8/layout/hProcess9"/>
    <dgm:cxn modelId="{A82CBB7F-4EDE-4064-84BC-52E4BDE704F9}" type="presParOf" srcId="{9C6E5F63-E7EF-49C3-A2EA-04E33980B2DC}" destId="{39E9F8A5-892D-400B-BF91-8DA936535869}" srcOrd="2" destOrd="0" presId="urn:microsoft.com/office/officeart/2005/8/layout/hProcess9"/>
    <dgm:cxn modelId="{D9AED84B-662C-4B19-BE9D-A7B685467B64}" type="presParOf" srcId="{9C6E5F63-E7EF-49C3-A2EA-04E33980B2DC}" destId="{56308857-361C-480D-86DE-F0288A83E6CB}" srcOrd="3" destOrd="0" presId="urn:microsoft.com/office/officeart/2005/8/layout/hProcess9"/>
    <dgm:cxn modelId="{25CA3B31-E847-4C9D-954A-2F3281340BAD}" type="presParOf" srcId="{9C6E5F63-E7EF-49C3-A2EA-04E33980B2DC}" destId="{2B49F7D1-ED90-43E1-BD32-C6BCD8365F1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6C37-152C-4E75-9F80-51CE9C186F45}">
      <dsp:nvSpPr>
        <dsp:cNvPr id="0" name=""/>
        <dsp:cNvSpPr/>
      </dsp:nvSpPr>
      <dsp:spPr>
        <a:xfrm>
          <a:off x="2" y="0"/>
          <a:ext cx="4451064" cy="137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803E-3B54-4AFD-BC9B-709F2CEDA81B}">
      <dsp:nvSpPr>
        <dsp:cNvPr id="0" name=""/>
        <dsp:cNvSpPr/>
      </dsp:nvSpPr>
      <dsp:spPr>
        <a:xfrm>
          <a:off x="2125"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Black" panose="020B0A04020102020204" pitchFamily="34" charset="0"/>
            </a:rPr>
            <a:t>Resnet50</a:t>
          </a:r>
        </a:p>
      </dsp:txBody>
      <dsp:txXfrm>
        <a:off x="28907" y="438262"/>
        <a:ext cx="1327138" cy="495076"/>
      </dsp:txXfrm>
    </dsp:sp>
    <dsp:sp modelId="{39E9F8A5-892D-400B-BF91-8DA936535869}">
      <dsp:nvSpPr>
        <dsp:cNvPr id="0" name=""/>
        <dsp:cNvSpPr/>
      </dsp:nvSpPr>
      <dsp:spPr>
        <a:xfrm>
          <a:off x="1535182"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latin typeface="Arial Black" panose="020B0A04020102020204" pitchFamily="34" charset="0"/>
            </a:rPr>
            <a:t>FeaturePyramidNetwork</a:t>
          </a:r>
          <a:endParaRPr lang="en-US" sz="1400" kern="1200" dirty="0">
            <a:latin typeface="Arial Black" panose="020B0A04020102020204" pitchFamily="34" charset="0"/>
          </a:endParaRPr>
        </a:p>
      </dsp:txBody>
      <dsp:txXfrm>
        <a:off x="1561964" y="438262"/>
        <a:ext cx="1327138" cy="495076"/>
      </dsp:txXfrm>
    </dsp:sp>
    <dsp:sp modelId="{2B49F7D1-ED90-43E1-BD32-C6BCD8365F1F}">
      <dsp:nvSpPr>
        <dsp:cNvPr id="0" name=""/>
        <dsp:cNvSpPr/>
      </dsp:nvSpPr>
      <dsp:spPr>
        <a:xfrm>
          <a:off x="3068238" y="411480"/>
          <a:ext cx="1380702"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Classification/ Regression Network</a:t>
          </a:r>
        </a:p>
      </dsp:txBody>
      <dsp:txXfrm>
        <a:off x="3095020" y="438262"/>
        <a:ext cx="1327138" cy="4950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A8439E1-DCEF-45A7-BDE1-C104A95358EB}" type="slidenum">
              <a:rPr lang="en-US" altLang="en-US" sz="1400" smtClean="0"/>
              <a:pPr>
                <a:spcBef>
                  <a:spcPct val="0"/>
                </a:spcBef>
              </a:pPr>
              <a:t>1</a:t>
            </a:fld>
            <a:endParaRPr lang="en-US" altLang="en-US" sz="1400"/>
          </a:p>
        </p:txBody>
      </p:sp>
      <p:sp>
        <p:nvSpPr>
          <p:cNvPr id="40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231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7522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1114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8745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503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406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164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3577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804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fld id="{ACCB89AB-B18E-4494-98D9-3C36D630CAFE}" type="datetime1">
              <a:rPr lang="el-GR" altLang="en-US" smtClean="0"/>
              <a:t>7/7/2021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E1E8E36D-1BAF-478B-8FB7-CB7F5836ACDF}" type="slidenum">
              <a:rPr lang="en-US" altLang="en-US"/>
              <a:pPr>
                <a:defRPr/>
              </a:pPr>
              <a:t>‹#›</a:t>
            </a:fld>
            <a:endParaRPr lang="en-US" altLang="en-US"/>
          </a:p>
        </p:txBody>
      </p:sp>
    </p:spTree>
    <p:extLst>
      <p:ext uri="{BB962C8B-B14F-4D97-AF65-F5344CB8AC3E}">
        <p14:creationId xmlns:p14="http://schemas.microsoft.com/office/powerpoint/2010/main" val="19675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F77990BC-45C8-48A3-AAC6-86EA063D2976}" type="datetime1">
              <a:rPr lang="el-GR" altLang="en-US" smtClean="0"/>
              <a:t>7/7/2021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6C5416F9-D6AA-4330-8405-36F831FDEFB8}" type="slidenum">
              <a:rPr lang="en-US" altLang="en-US"/>
              <a:pPr>
                <a:defRPr/>
              </a:pPr>
              <a:t>‹#›</a:t>
            </a:fld>
            <a:endParaRPr lang="en-US" altLang="en-US"/>
          </a:p>
        </p:txBody>
      </p:sp>
    </p:spTree>
    <p:extLst>
      <p:ext uri="{BB962C8B-B14F-4D97-AF65-F5344CB8AC3E}">
        <p14:creationId xmlns:p14="http://schemas.microsoft.com/office/powerpoint/2010/main" val="100916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C2D27FAC-6C0B-4E33-9632-5FC15053A6CA}" type="datetime1">
              <a:rPr lang="el-GR" altLang="en-US" smtClean="0"/>
              <a:t>7/7/2021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F644D70C-724B-4CBB-902D-0F5CD42320BD}" type="slidenum">
              <a:rPr lang="en-US" altLang="en-US"/>
              <a:pPr>
                <a:defRPr/>
              </a:pPr>
              <a:t>‹#›</a:t>
            </a:fld>
            <a:endParaRPr lang="en-US" altLang="en-US"/>
          </a:p>
        </p:txBody>
      </p:sp>
    </p:spTree>
    <p:extLst>
      <p:ext uri="{BB962C8B-B14F-4D97-AF65-F5344CB8AC3E}">
        <p14:creationId xmlns:p14="http://schemas.microsoft.com/office/powerpoint/2010/main" val="905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7/7/2021</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247868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fld id="{727D1690-22F1-4D45-B545-4C050023D290}" type="datetime1">
              <a:rPr lang="el-GR" altLang="en-US" smtClean="0"/>
              <a:t>7/7/2021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460E9EF3-B6A7-4F1D-B053-9FDAD76189F0}" type="slidenum">
              <a:rPr lang="en-US" altLang="en-US"/>
              <a:pPr>
                <a:defRPr/>
              </a:pPr>
              <a:t>‹#›</a:t>
            </a:fld>
            <a:endParaRPr lang="en-US" altLang="en-US"/>
          </a:p>
        </p:txBody>
      </p:sp>
    </p:spTree>
    <p:extLst>
      <p:ext uri="{BB962C8B-B14F-4D97-AF65-F5344CB8AC3E}">
        <p14:creationId xmlns:p14="http://schemas.microsoft.com/office/powerpoint/2010/main" val="92279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fld id="{EB66FD7D-FB5F-4A0B-8776-37BAB5E1AA23}" type="datetime1">
              <a:rPr lang="el-GR" altLang="en-US" smtClean="0"/>
              <a:t>7/7/2021</a:t>
            </a:fld>
            <a:endParaRPr lang="en-US" altLang="en-US"/>
          </a:p>
        </p:txBody>
      </p:sp>
      <p:sp>
        <p:nvSpPr>
          <p:cNvPr id="5"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6" name="Rectangle 5"/>
          <p:cNvSpPr>
            <a:spLocks noGrp="1" noChangeArrowheads="1"/>
          </p:cNvSpPr>
          <p:nvPr>
            <p:ph type="sldNum" idx="12"/>
          </p:nvPr>
        </p:nvSpPr>
        <p:spPr>
          <a:ln/>
        </p:spPr>
        <p:txBody>
          <a:bodyPr/>
          <a:lstStyle>
            <a:lvl1pPr>
              <a:defRPr/>
            </a:lvl1pPr>
          </a:lstStyle>
          <a:p>
            <a:pPr>
              <a:defRPr/>
            </a:pPr>
            <a:fld id="{7FFDF2F0-24C9-45E7-97D2-4800926F7888}" type="slidenum">
              <a:rPr lang="en-US" altLang="en-US"/>
              <a:pPr>
                <a:defRPr/>
              </a:pPr>
              <a:t>‹#›</a:t>
            </a:fld>
            <a:endParaRPr lang="en-US" altLang="en-US"/>
          </a:p>
        </p:txBody>
      </p:sp>
    </p:spTree>
    <p:extLst>
      <p:ext uri="{BB962C8B-B14F-4D97-AF65-F5344CB8AC3E}">
        <p14:creationId xmlns:p14="http://schemas.microsoft.com/office/powerpoint/2010/main" val="409284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fld id="{ED7A1F37-7349-484D-9F1F-DAB9397B90DD}" type="datetime1">
              <a:rPr lang="el-GR" altLang="en-US" smtClean="0"/>
              <a:t>7/7/2021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C3B41054-A7B8-4D03-BF33-C4E5E6BC1D3C}" type="slidenum">
              <a:rPr lang="en-US" altLang="en-US"/>
              <a:pPr>
                <a:defRPr/>
              </a:pPr>
              <a:t>‹#›</a:t>
            </a:fld>
            <a:endParaRPr lang="en-US" altLang="en-US"/>
          </a:p>
        </p:txBody>
      </p:sp>
    </p:spTree>
    <p:extLst>
      <p:ext uri="{BB962C8B-B14F-4D97-AF65-F5344CB8AC3E}">
        <p14:creationId xmlns:p14="http://schemas.microsoft.com/office/powerpoint/2010/main" val="6983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fld id="{158E55EF-9513-47A2-805D-34990C4F391E}" type="datetime1">
              <a:rPr lang="el-GR" altLang="en-US" smtClean="0"/>
              <a:t>7/7/2021</a:t>
            </a:fld>
            <a:endParaRPr lang="en-US" altLang="en-US"/>
          </a:p>
        </p:txBody>
      </p:sp>
      <p:sp>
        <p:nvSpPr>
          <p:cNvPr id="8"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9" name="Rectangle 5"/>
          <p:cNvSpPr>
            <a:spLocks noGrp="1" noChangeArrowheads="1"/>
          </p:cNvSpPr>
          <p:nvPr>
            <p:ph type="sldNum" idx="12"/>
          </p:nvPr>
        </p:nvSpPr>
        <p:spPr>
          <a:ln/>
        </p:spPr>
        <p:txBody>
          <a:bodyPr/>
          <a:lstStyle>
            <a:lvl1pPr>
              <a:defRPr/>
            </a:lvl1pPr>
          </a:lstStyle>
          <a:p>
            <a:pPr>
              <a:defRPr/>
            </a:pPr>
            <a:fld id="{39E470C1-9ADC-4933-A748-F17ADBB63D23}" type="slidenum">
              <a:rPr lang="en-US" altLang="en-US"/>
              <a:pPr>
                <a:defRPr/>
              </a:pPr>
              <a:t>‹#›</a:t>
            </a:fld>
            <a:endParaRPr lang="en-US" altLang="en-US"/>
          </a:p>
        </p:txBody>
      </p:sp>
    </p:spTree>
    <p:extLst>
      <p:ext uri="{BB962C8B-B14F-4D97-AF65-F5344CB8AC3E}">
        <p14:creationId xmlns:p14="http://schemas.microsoft.com/office/powerpoint/2010/main" val="60108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fld id="{44D17772-DE09-445D-964B-AB0B72BD0A4D}" type="datetime1">
              <a:rPr lang="el-GR" altLang="en-US" smtClean="0"/>
              <a:t>7/7/2021</a:t>
            </a:fld>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47457526-C583-4F9B-8BFD-CC6A6EC4CCBD}" type="slidenum">
              <a:rPr lang="en-US" altLang="en-US"/>
              <a:pPr>
                <a:defRPr/>
              </a:pPr>
              <a:t>‹#›</a:t>
            </a:fld>
            <a:endParaRPr lang="en-US" altLang="en-US"/>
          </a:p>
        </p:txBody>
      </p:sp>
    </p:spTree>
    <p:extLst>
      <p:ext uri="{BB962C8B-B14F-4D97-AF65-F5344CB8AC3E}">
        <p14:creationId xmlns:p14="http://schemas.microsoft.com/office/powerpoint/2010/main" val="211565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fld id="{BC30C637-2950-4B71-8E07-6BEFB7FA5992}" type="datetime1">
              <a:rPr lang="el-GR" altLang="en-US" smtClean="0"/>
              <a:t>7/7/2021</a:t>
            </a:fld>
            <a:endParaRPr lang="en-US" altLang="en-US"/>
          </a:p>
        </p:txBody>
      </p:sp>
      <p:sp>
        <p:nvSpPr>
          <p:cNvPr id="3"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4" name="Rectangle 5"/>
          <p:cNvSpPr>
            <a:spLocks noGrp="1" noChangeArrowheads="1"/>
          </p:cNvSpPr>
          <p:nvPr>
            <p:ph type="sldNum" idx="12"/>
          </p:nvPr>
        </p:nvSpPr>
        <p:spPr>
          <a:ln/>
        </p:spPr>
        <p:txBody>
          <a:bodyPr/>
          <a:lstStyle>
            <a:lvl1pPr>
              <a:defRPr/>
            </a:lvl1pPr>
          </a:lstStyle>
          <a:p>
            <a:pPr>
              <a:defRPr/>
            </a:pPr>
            <a:fld id="{F8467AAE-FF57-4772-B8D9-9D7059ACECCF}" type="slidenum">
              <a:rPr lang="en-US" altLang="en-US"/>
              <a:pPr>
                <a:defRPr/>
              </a:pPr>
              <a:t>‹#›</a:t>
            </a:fld>
            <a:endParaRPr lang="en-US" altLang="en-US"/>
          </a:p>
        </p:txBody>
      </p:sp>
    </p:spTree>
    <p:extLst>
      <p:ext uri="{BB962C8B-B14F-4D97-AF65-F5344CB8AC3E}">
        <p14:creationId xmlns:p14="http://schemas.microsoft.com/office/powerpoint/2010/main" val="422013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F497D954-F2E9-4641-A7FE-BEC94BC79100}" type="datetime1">
              <a:rPr lang="el-GR" altLang="en-US" smtClean="0"/>
              <a:t>7/7/2021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8A3B7199-6B0C-40C4-8C6E-6EE06119C086}" type="slidenum">
              <a:rPr lang="en-US" altLang="en-US"/>
              <a:pPr>
                <a:defRPr/>
              </a:pPr>
              <a:t>‹#›</a:t>
            </a:fld>
            <a:endParaRPr lang="en-US" altLang="en-US"/>
          </a:p>
        </p:txBody>
      </p:sp>
    </p:spTree>
    <p:extLst>
      <p:ext uri="{BB962C8B-B14F-4D97-AF65-F5344CB8AC3E}">
        <p14:creationId xmlns:p14="http://schemas.microsoft.com/office/powerpoint/2010/main" val="206645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fld id="{8A170F89-4C9E-42D1-973B-2D691063890A}" type="datetime1">
              <a:rPr lang="el-GR" altLang="en-US" smtClean="0"/>
              <a:t>7/7/2021</a:t>
            </a:fld>
            <a:endParaRPr lang="en-US" altLang="en-US"/>
          </a:p>
        </p:txBody>
      </p:sp>
      <p:sp>
        <p:nvSpPr>
          <p:cNvPr id="6" name="Rectangle 4"/>
          <p:cNvSpPr>
            <a:spLocks noGrp="1" noChangeArrowheads="1"/>
          </p:cNvSpPr>
          <p:nvPr>
            <p:ph type="ftr" idx="11"/>
          </p:nvPr>
        </p:nvSpPr>
        <p:spPr>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7" name="Rectangle 5"/>
          <p:cNvSpPr>
            <a:spLocks noGrp="1" noChangeArrowheads="1"/>
          </p:cNvSpPr>
          <p:nvPr>
            <p:ph type="sldNum" idx="12"/>
          </p:nvPr>
        </p:nvSpPr>
        <p:spPr>
          <a:ln/>
        </p:spPr>
        <p:txBody>
          <a:bodyPr/>
          <a:lstStyle>
            <a:lvl1pPr>
              <a:defRPr/>
            </a:lvl1pPr>
          </a:lstStyle>
          <a:p>
            <a:pPr>
              <a:defRPr/>
            </a:pPr>
            <a:fld id="{AF6B211C-4219-4AEE-9073-325BBBD40F15}" type="slidenum">
              <a:rPr lang="en-US" altLang="en-US"/>
              <a:pPr>
                <a:defRPr/>
              </a:pPr>
              <a:t>‹#›</a:t>
            </a:fld>
            <a:endParaRPr lang="en-US" altLang="en-US"/>
          </a:p>
        </p:txBody>
      </p:sp>
    </p:spTree>
    <p:extLst>
      <p:ext uri="{BB962C8B-B14F-4D97-AF65-F5344CB8AC3E}">
        <p14:creationId xmlns:p14="http://schemas.microsoft.com/office/powerpoint/2010/main" val="187606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51009DE1-47E2-4CDB-A0B7-59630D4F3723}" type="datetime1">
              <a:rPr lang="el-GR" altLang="en-US" smtClean="0"/>
              <a:t>7/7/2021</a:t>
            </a:fld>
            <a:endParaRPr lang="en-US"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ea typeface="DejaVu Sans" charset="0"/>
                <a:cs typeface="DejaVu Sans" charset="0"/>
              </a:defRPr>
            </a:lvl1pPr>
          </a:lstStyle>
          <a:p>
            <a:pPr>
              <a:defRPr/>
            </a:pPr>
            <a:r>
              <a:rPr lang="en-US" altLang="en-US"/>
              <a:t>HRY591 - </a:t>
            </a:r>
            <a:r>
              <a:rPr lang="el-GR" altLang="en-US"/>
              <a:t>Αναδιατασσόμενα ψηφιακά συστήματα</a:t>
            </a:r>
            <a:endParaRPr lang="en-US"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Lst>
              <a:defRPr sz="1400">
                <a:solidFill>
                  <a:srgbClr val="000000"/>
                </a:solidFill>
                <a:latin typeface="Times New Roman" panose="02020603050405020304" pitchFamily="18" charset="0"/>
                <a:ea typeface="DejaVu Sans" charset="0"/>
                <a:cs typeface="DejaVu Sans" charset="0"/>
              </a:defRPr>
            </a:lvl1pPr>
          </a:lstStyle>
          <a:p>
            <a:pPr>
              <a:defRPr/>
            </a:pPr>
            <a:fld id="{4B46DA80-A922-4E70-997D-E0FFDED604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p:titleStyle>
    <p:bodyStyle>
      <a:lvl1pPr marL="342900" indent="-342900" algn="l" defTabSz="457200" rtl="0" eaLnBrk="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3.xml"/><Relationship Id="rId7" Type="http://schemas.openxmlformats.org/officeDocument/2006/relationships/image" Target="../media/image29.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503238" y="1768475"/>
            <a:ext cx="9070975" cy="4384675"/>
          </a:xfrm>
        </p:spPr>
        <p:txBody>
          <a:bodyPr tIns="28448"/>
          <a:lstStyle/>
          <a:p>
            <a:pPr marL="228600" marR="0" algn="ctr">
              <a:lnSpc>
                <a:spcPct val="115000"/>
              </a:lnSpc>
              <a:spcBef>
                <a:spcPts val="0"/>
              </a:spcBef>
              <a:spcAft>
                <a:spcPts val="1000"/>
              </a:spcAft>
            </a:pP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err="1">
                <a:latin typeface="Times New Roman" panose="02020603050405020304" pitchFamily="18" charset="0"/>
                <a:cs typeface="Times New Roman" panose="02020603050405020304" pitchFamily="18" charset="0"/>
              </a:rPr>
              <a:t>Trimas</a:t>
            </a:r>
            <a:r>
              <a:rPr lang="en-US" altLang="en-US" sz="2400" dirty="0">
                <a:latin typeface="Times New Roman" panose="02020603050405020304" pitchFamily="18" charset="0"/>
                <a:cs typeface="Times New Roman" panose="02020603050405020304" pitchFamily="18" charset="0"/>
              </a:rPr>
              <a:t> Christos</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l-GR"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2400" dirty="0">
                <a:latin typeface="Times New Roman" panose="02020603050405020304" pitchFamily="18" charset="0"/>
                <a:cs typeface="Times New Roman" panose="02020603050405020304" pitchFamily="18" charset="0"/>
              </a:rPr>
              <a:t>Thesis so far</a:t>
            </a:r>
            <a:r>
              <a:rPr lang="en-US" altLang="en-US" sz="2400" dirty="0"/>
              <a:t>.</a:t>
            </a:r>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2400" dirty="0"/>
          </a:p>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63" y="122237"/>
            <a:ext cx="2095500" cy="1057275"/>
          </a:xfrm>
          <a:prstGeom prst="rect">
            <a:avLst/>
          </a:prstGeom>
        </p:spPr>
      </p:pic>
      <p:sp>
        <p:nvSpPr>
          <p:cNvPr id="3" name="Date Placeholder 2"/>
          <p:cNvSpPr>
            <a:spLocks noGrp="1"/>
          </p:cNvSpPr>
          <p:nvPr>
            <p:ph type="dt" idx="10"/>
          </p:nvPr>
        </p:nvSpPr>
        <p:spPr/>
        <p:txBody>
          <a:bodyPr/>
          <a:lstStyle/>
          <a:p>
            <a:pPr>
              <a:defRPr/>
            </a:pPr>
            <a:fld id="{712BCB8A-B498-468C-9C23-15601E7668E7}" type="datetime1">
              <a:rPr lang="el-GR" altLang="en-US" smtClean="0"/>
              <a:t>7/7/2021</a:t>
            </a:fld>
            <a:endParaRPr lang="en-US" altLang="en-US"/>
          </a:p>
        </p:txBody>
      </p:sp>
      <p:sp>
        <p:nvSpPr>
          <p:cNvPr id="4" name="Slide Number Placeholder 3"/>
          <p:cNvSpPr>
            <a:spLocks noGrp="1"/>
          </p:cNvSpPr>
          <p:nvPr>
            <p:ph type="sldNum" idx="12"/>
          </p:nvPr>
        </p:nvSpPr>
        <p:spPr/>
        <p:txBody>
          <a:bodyPr/>
          <a:lstStyle/>
          <a:p>
            <a:pPr>
              <a:defRPr/>
            </a:pPr>
            <a:fld id="{A14E5853-4A2F-4836-AD05-ECCC0E4103DA}" type="slidenum">
              <a:rPr lang="en-US" altLang="en-US" smtClean="0"/>
              <a:pPr>
                <a:defRPr/>
              </a:pPr>
              <a:t>1</a:t>
            </a:fld>
            <a:endParaRPr lang="en-US" altLang="en-US"/>
          </a:p>
        </p:txBody>
      </p:sp>
      <p:sp>
        <p:nvSpPr>
          <p:cNvPr id="5" name="Footer Placeholder 4"/>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Tree>
    <p:extLst>
      <p:ext uri="{BB962C8B-B14F-4D97-AF65-F5344CB8AC3E}">
        <p14:creationId xmlns:p14="http://schemas.microsoft.com/office/powerpoint/2010/main" val="1527233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Tree>
    <p:extLst>
      <p:ext uri="{BB962C8B-B14F-4D97-AF65-F5344CB8AC3E}">
        <p14:creationId xmlns:p14="http://schemas.microsoft.com/office/powerpoint/2010/main" val="1677204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Single Stage Detectors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Various architectures including YOLO, SSD,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 etc.</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3CAC3D30-0EA8-4DE2-BC60-4D8BD3F2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12" y="1362056"/>
            <a:ext cx="6713220" cy="4427220"/>
          </a:xfrm>
          <a:prstGeom prst="rect">
            <a:avLst/>
          </a:prstGeom>
        </p:spPr>
      </p:pic>
    </p:spTree>
    <p:extLst>
      <p:ext uri="{BB962C8B-B14F-4D97-AF65-F5344CB8AC3E}">
        <p14:creationId xmlns:p14="http://schemas.microsoft.com/office/powerpoint/2010/main" val="2468269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Tree>
    <p:extLst>
      <p:ext uri="{BB962C8B-B14F-4D97-AF65-F5344CB8AC3E}">
        <p14:creationId xmlns:p14="http://schemas.microsoft.com/office/powerpoint/2010/main" val="3829231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Architecture</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Loss Function</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Training</a:t>
            </a:r>
            <a:endParaRPr lang="el-GR" altLang="en-US" dirty="0">
              <a:latin typeface="Times New Roman" panose="02020603050405020304" pitchFamily="18" charset="0"/>
              <a:cs typeface="Times New Roman" panose="02020603050405020304" pitchFamily="18" charset="0"/>
            </a:endParaRPr>
          </a:p>
          <a:p>
            <a:pPr eaLnBrk="1">
              <a:spcBef>
                <a:spcPct val="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Evaluation</a:t>
            </a:r>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Model</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Tree>
    <p:extLst>
      <p:ext uri="{BB962C8B-B14F-4D97-AF65-F5344CB8AC3E}">
        <p14:creationId xmlns:p14="http://schemas.microsoft.com/office/powerpoint/2010/main" val="1197475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Fully Connected 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153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Tree>
    <p:extLst>
      <p:ext uri="{BB962C8B-B14F-4D97-AF65-F5344CB8AC3E}">
        <p14:creationId xmlns:p14="http://schemas.microsoft.com/office/powerpoint/2010/main" val="30484173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239712" y="3508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163512" y="5639178"/>
            <a:ext cx="3908442" cy="1569660"/>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a:p>
            <a:r>
              <a:rPr lang="en-US" sz="2400" dirty="0" err="1">
                <a:solidFill>
                  <a:schemeClr val="bg1"/>
                </a:solidFill>
                <a:latin typeface="Times New Roman" panose="02020603050405020304" pitchFamily="18" charset="0"/>
                <a:cs typeface="Times New Roman" panose="02020603050405020304" pitchFamily="18" charset="0"/>
              </a:rPr>
              <a:t>Zervakis</a:t>
            </a:r>
            <a:r>
              <a:rPr lang="en-US" sz="2400" dirty="0">
                <a:solidFill>
                  <a:schemeClr val="bg1"/>
                </a:solidFill>
                <a:latin typeface="Times New Roman" panose="02020603050405020304" pitchFamily="18" charset="0"/>
                <a:cs typeface="Times New Roman" panose="02020603050405020304" pitchFamily="18" charset="0"/>
              </a:rPr>
              <a:t> Michael (supervisor)</a:t>
            </a:r>
          </a:p>
          <a:p>
            <a:r>
              <a:rPr lang="en-US" sz="2400" dirty="0" err="1">
                <a:solidFill>
                  <a:schemeClr val="bg1"/>
                </a:solidFill>
                <a:latin typeface="Times New Roman" panose="02020603050405020304" pitchFamily="18" charset="0"/>
                <a:cs typeface="Times New Roman" panose="02020603050405020304" pitchFamily="18" charset="0"/>
              </a:rPr>
              <a:t>Lagoudakis</a:t>
            </a:r>
            <a:r>
              <a:rPr lang="en-US" sz="2400" dirty="0">
                <a:solidFill>
                  <a:schemeClr val="bg1"/>
                </a:solidFill>
                <a:latin typeface="Times New Roman" panose="02020603050405020304" pitchFamily="18" charset="0"/>
                <a:cs typeface="Times New Roman" panose="02020603050405020304" pitchFamily="18" charset="0"/>
              </a:rPr>
              <a:t> Michael</a:t>
            </a:r>
          </a:p>
          <a:p>
            <a:r>
              <a:rPr lang="en-US" sz="2400" dirty="0">
                <a:solidFill>
                  <a:schemeClr val="bg1"/>
                </a:solidFill>
                <a:latin typeface="Times New Roman" panose="02020603050405020304" pitchFamily="18" charset="0"/>
                <a:cs typeface="Times New Roman" panose="02020603050405020304" pitchFamily="18" charset="0"/>
              </a:rPr>
              <a:t>Petrakis </a:t>
            </a:r>
            <a:r>
              <a:rPr lang="en-US" sz="2400" dirty="0" err="1">
                <a:solidFill>
                  <a:schemeClr val="bg1"/>
                </a:solidFill>
                <a:latin typeface="Times New Roman" panose="02020603050405020304" pitchFamily="18" charset="0"/>
                <a:cs typeface="Times New Roman" panose="02020603050405020304" pitchFamily="18" charset="0"/>
              </a:rPr>
              <a:t>Euripidis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3888769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349179"/>
            <a:ext cx="5414926" cy="4040257"/>
          </a:xfrm>
          <a:prstGeom prst="rect">
            <a:avLst/>
          </a:prstGeom>
        </p:spPr>
      </p:pic>
    </p:spTree>
    <p:extLst>
      <p:ext uri="{BB962C8B-B14F-4D97-AF65-F5344CB8AC3E}">
        <p14:creationId xmlns:p14="http://schemas.microsoft.com/office/powerpoint/2010/main" val="2814948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1072751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Tree>
    <p:extLst>
      <p:ext uri="{BB962C8B-B14F-4D97-AF65-F5344CB8AC3E}">
        <p14:creationId xmlns:p14="http://schemas.microsoft.com/office/powerpoint/2010/main" val="2962298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RetinaNet uses a modified cross-entropy (CE) loss function, called </a:t>
                </a:r>
                <a:r>
                  <a:rPr lang="en-US" b="1" dirty="0">
                    <a:latin typeface="Times New Roman" panose="02020603050405020304" pitchFamily="18" charset="0"/>
                    <a:cs typeface="Times New Roman" panose="02020603050405020304" pitchFamily="18" charset="0"/>
                  </a:rPr>
                  <a:t>Focal Loss</a:t>
                </a:r>
                <a:r>
                  <a:rPr lang="en-US" dirty="0">
                    <a:latin typeface="Times New Roman" panose="02020603050405020304" pitchFamily="18" charset="0"/>
                    <a:cs typeface="Times New Roman" panose="02020603050405020304" pitchFamily="18" charset="0"/>
                  </a:rPr>
                  <a:t>, that reduces the contribution from easy examples and increases the importance of correcting misclassified 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𝐹𝐿</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l-GR"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sup>
                          <m:r>
                            <a:rPr lang="el-GR" sz="1800" i="1">
                              <a:effectLst/>
                              <a:latin typeface="Cambria Math" panose="02040503050406030204" pitchFamily="18" charset="0"/>
                              <a:ea typeface="Calibri" panose="020F0502020204030204" pitchFamily="34" charset="0"/>
                              <a:cs typeface="Times New Roman" panose="02020603050405020304" pitchFamily="18" charset="0"/>
                            </a:rPr>
                            <m:t>𝛾</m:t>
                          </m:r>
                        </m:sup>
                      </m:sSup>
                      <m:r>
                        <m:rPr>
                          <m:sty m:val="p"/>
                        </m:rPr>
                        <a:rPr lang="el-GR" sz="1800">
                          <a:effectLst/>
                          <a:latin typeface="Cambria Math" panose="02040503050406030204" pitchFamily="18" charset="0"/>
                          <a:ea typeface="Calibri" panose="020F0502020204030204" pitchFamily="34" charset="0"/>
                          <a:cs typeface="Times New Roman" panose="02020603050405020304" pitchFamily="18" charset="0"/>
                        </a:rPr>
                        <m:t>log</m:t>
                      </m:r>
                      <m:r>
                        <a:rPr lang="el-GR" sz="1800">
                          <a:effectLst/>
                          <a:latin typeface="Cambria Math" panose="02040503050406030204" pitchFamily="18" charset="0"/>
                          <a:ea typeface="Calibri" panose="020F0502020204030204" pitchFamily="34" charset="0"/>
                          <a:cs typeface="Times New Roman" panose="02020603050405020304" pitchFamily="18" charset="0"/>
                        </a:rPr>
                        <m:t>⁡</m:t>
                      </m:r>
                      <m:r>
                        <a:rPr lang="el-G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l-GR"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l-GR"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960437"/>
                <a:ext cx="8839200" cy="2585323"/>
              </a:xfrm>
              <a:prstGeom prst="rect">
                <a:avLst/>
              </a:prstGeom>
              <a:blipFill>
                <a:blip r:embed="rId3"/>
                <a:stretch>
                  <a:fillRect l="-621" t="-1415"/>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E89066EF-D7E9-480B-BB41-0F97A95B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1" y="3170237"/>
            <a:ext cx="6486215" cy="3200400"/>
          </a:xfrm>
          <a:prstGeom prst="rect">
            <a:avLst/>
          </a:prstGeom>
        </p:spPr>
      </p:pic>
    </p:spTree>
    <p:extLst>
      <p:ext uri="{BB962C8B-B14F-4D97-AF65-F5344CB8AC3E}">
        <p14:creationId xmlns:p14="http://schemas.microsoft.com/office/powerpoint/2010/main" val="1631794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Regression Loss Function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33339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regression network uses smooth L1(least absolute deviation or least absolute error) as loss function.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Minimize the absolute difference between the target value and the estimated value.</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Smooth L1:</a:t>
                </a:r>
              </a:p>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𝑠𝐿</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1=</m:t>
                      </m:r>
                      <m:d>
                        <m:dPr>
                          <m:begChr m:val="{"/>
                          <m:endChr m:val=""/>
                          <m:ctrlPr>
                            <a:rPr lang="el-GR" sz="1800" i="1" smtClean="0">
                              <a:effectLst/>
                              <a:latin typeface="Cambria Math" panose="02040503050406030204" pitchFamily="18" charset="0"/>
                              <a:cs typeface="Times New Roman" panose="02020603050405020304" pitchFamily="18" charset="0"/>
                            </a:rPr>
                          </m:ctrlPr>
                        </m:dPr>
                        <m:e>
                          <m:eqArr>
                            <m:eqArrPr>
                              <m:ctrlPr>
                                <a:rPr lang="el-GR" sz="1800" i="1" smtClean="0">
                                  <a:effectLst/>
                                  <a:latin typeface="Cambria Math" panose="02040503050406030204" pitchFamily="18" charset="0"/>
                                  <a:cs typeface="Times New Roman" panose="02020603050405020304" pitchFamily="18" charset="0"/>
                                </a:rPr>
                              </m:ctrlPr>
                            </m:eqArrPr>
                            <m:e>
                              <m:d>
                                <m:dPr>
                                  <m:begChr m:val="|"/>
                                  <m:endChr m:val="|"/>
                                  <m:ctrlPr>
                                    <a:rPr lang="el-GR" sz="1800" i="1" smtClean="0">
                                      <a:effectLst/>
                                      <a:latin typeface="Cambria Math" panose="02040503050406030204" pitchFamily="18" charset="0"/>
                                      <a:cs typeface="Times New Roman" panose="02020603050405020304" pitchFamily="18" charset="0"/>
                                    </a:rPr>
                                  </m:ctrlPr>
                                </m:dPr>
                                <m:e>
                                  <m:r>
                                    <m:rPr>
                                      <m:sty m:val="p"/>
                                    </m:rPr>
                                    <a:rPr lang="en-US" sz="1800" b="0" i="0" smtClean="0">
                                      <a:effectLst/>
                                      <a:latin typeface="Cambria Math" panose="02040503050406030204" pitchFamily="18" charset="0"/>
                                      <a:cs typeface="Times New Roman" panose="02020603050405020304" pitchFamily="18" charset="0"/>
                                    </a:rPr>
                                    <m:t>x</m:t>
                                  </m:r>
                                </m:e>
                              </m:d>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b="0" i="1" smtClean="0">
                                  <a:latin typeface="Cambria Math" panose="02040503050406030204" pitchFamily="18" charset="0"/>
                                  <a:cs typeface="Times New Roman" panose="02020603050405020304" pitchFamily="18" charset="0"/>
                                </a:rPr>
                                <m:t>&gt;</m:t>
                              </m:r>
                              <m:r>
                                <a:rPr lang="el-GR" b="0" i="1" smtClean="0">
                                  <a:latin typeface="Cambria Math" panose="02040503050406030204" pitchFamily="18" charset="0"/>
                                  <a:cs typeface="Times New Roman" panose="02020603050405020304" pitchFamily="18" charset="0"/>
                                </a:rPr>
                                <m:t>𝛼</m:t>
                              </m:r>
                            </m:e>
                            <m:e>
                              <m:f>
                                <m:fPr>
                                  <m:ctrlPr>
                                    <a:rPr lang="el-GR"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d>
                                    <m:dPr>
                                      <m:begChr m:val="|"/>
                                      <m:endChr m:val="|"/>
                                      <m:ctrlPr>
                                        <a:rPr lang="el-GR" i="1">
                                          <a:latin typeface="Cambria Math" panose="02040503050406030204" pitchFamily="18" charset="0"/>
                                          <a:cs typeface="Times New Roman" panose="02020603050405020304" pitchFamily="18" charset="0"/>
                                        </a:rPr>
                                      </m:ctrlPr>
                                    </m:dPr>
                                    <m:e>
                                      <m:r>
                                        <m:rPr>
                                          <m:sty m:val="p"/>
                                        </m:rPr>
                                        <a:rPr lang="el-GR" b="0" i="0" smtClean="0">
                                          <a:latin typeface="Cambria Math" panose="02040503050406030204" pitchFamily="18" charset="0"/>
                                          <a:cs typeface="Times New Roman" panose="02020603050405020304" pitchFamily="18" charset="0"/>
                                        </a:rPr>
                                        <m:t>α</m:t>
                                      </m:r>
                                    </m:e>
                                  </m:d>
                                </m:den>
                              </m:f>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𝑥</m:t>
                                  </m:r>
                                </m:e>
                                <m:sup>
                                  <m:r>
                                    <a:rPr lang="en-US" sz="1800" b="0" i="1" smtClean="0">
                                      <a:effectLst/>
                                      <a:latin typeface="Cambria Math" panose="02040503050406030204" pitchFamily="18" charset="0"/>
                                      <a:cs typeface="Times New Roman" panose="02020603050405020304" pitchFamily="18" charset="0"/>
                                    </a:rPr>
                                    <m:t>2</m:t>
                                  </m:r>
                                </m:sup>
                              </m:sSup>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𝑒𝑙𝑠𝑒</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𝑖𝑓</m:t>
                              </m:r>
                              <m:r>
                                <a:rPr lang="en-US" sz="1800" b="0" i="1" smtClean="0">
                                  <a:effectLst/>
                                  <a:latin typeface="Cambria Math" panose="02040503050406030204" pitchFamily="18" charset="0"/>
                                  <a:cs typeface="Times New Roman" panose="02020603050405020304" pitchFamily="18" charset="0"/>
                                </a:rPr>
                                <m:t>    </m:t>
                              </m:r>
                              <m:d>
                                <m:dPr>
                                  <m:begChr m:val="|"/>
                                  <m:endChr m:val="|"/>
                                  <m:ctrlPr>
                                    <a:rPr lang="el-GR"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x</m:t>
                                  </m:r>
                                </m:e>
                              </m:d>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l-GR" b="0" i="1" smtClean="0">
                                  <a:latin typeface="Cambria Math" panose="02040503050406030204" pitchFamily="18" charset="0"/>
                                  <a:ea typeface="Cambria Math" panose="02040503050406030204" pitchFamily="18" charset="0"/>
                                  <a:cs typeface="Times New Roman" panose="02020603050405020304" pitchFamily="18" charset="0"/>
                                </a:rPr>
                                <m:t>𝛼</m:t>
                              </m:r>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06723" y="808037"/>
                <a:ext cx="8839200" cy="3333990"/>
              </a:xfrm>
              <a:prstGeom prst="rect">
                <a:avLst/>
              </a:prstGeom>
              <a:blipFill>
                <a:blip r:embed="rId3"/>
                <a:stretch>
                  <a:fillRect l="-621" t="-1099"/>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12" y="3764914"/>
            <a:ext cx="5256239" cy="2977371"/>
          </a:xfrm>
          <a:prstGeom prst="rect">
            <a:avLst/>
          </a:prstGeom>
        </p:spPr>
      </p:pic>
    </p:spTree>
    <p:extLst>
      <p:ext uri="{BB962C8B-B14F-4D97-AF65-F5344CB8AC3E}">
        <p14:creationId xmlns:p14="http://schemas.microsoft.com/office/powerpoint/2010/main" val="190319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7/7/2021</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685800"/>
            <a:ext cx="9887267" cy="5128260"/>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152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46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685800"/>
            <a:ext cx="7543800" cy="5757577"/>
          </a:xfrm>
          <a:prstGeom prst="rect">
            <a:avLst/>
          </a:prstGeom>
        </p:spPr>
      </p:pic>
    </p:spTree>
    <p:extLst>
      <p:ext uri="{BB962C8B-B14F-4D97-AF65-F5344CB8AC3E}">
        <p14:creationId xmlns:p14="http://schemas.microsoft.com/office/powerpoint/2010/main" val="512868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Tree>
    <p:extLst>
      <p:ext uri="{BB962C8B-B14F-4D97-AF65-F5344CB8AC3E}">
        <p14:creationId xmlns:p14="http://schemas.microsoft.com/office/powerpoint/2010/main" val="32793770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33418629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2" y="808037"/>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2" y="808037"/>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12" y="3703637"/>
            <a:ext cx="6324600" cy="1743382"/>
          </a:xfrm>
          <a:prstGeom prst="rect">
            <a:avLst/>
          </a:prstGeom>
        </p:spPr>
      </p:pic>
    </p:spTree>
    <p:extLst>
      <p:ext uri="{BB962C8B-B14F-4D97-AF65-F5344CB8AC3E}">
        <p14:creationId xmlns:p14="http://schemas.microsoft.com/office/powerpoint/2010/main" val="1316335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3065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30655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46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812405449"/>
              </p:ext>
            </p:extLst>
          </p:nvPr>
        </p:nvGraphicFramePr>
        <p:xfrm>
          <a:off x="1306512" y="3268761"/>
          <a:ext cx="6720418" cy="1854200"/>
        </p:xfrm>
        <a:graphic>
          <a:graphicData uri="http://schemas.openxmlformats.org/drawingml/2006/table">
            <a:tbl>
              <a:tblPr firstRow="1" bandRow="1">
                <a:tableStyleId>{5C22544A-7EE6-4342-B048-85BDC9FD1C3A}</a:tableStyleId>
              </a:tblPr>
              <a:tblGrid>
                <a:gridCol w="3360209">
                  <a:extLst>
                    <a:ext uri="{9D8B030D-6E8A-4147-A177-3AD203B41FA5}">
                      <a16:colId xmlns:a16="http://schemas.microsoft.com/office/drawing/2014/main" val="2073947876"/>
                    </a:ext>
                  </a:extLst>
                </a:gridCol>
                <a:gridCol w="3360209">
                  <a:extLst>
                    <a:ext uri="{9D8B030D-6E8A-4147-A177-3AD203B41FA5}">
                      <a16:colId xmlns:a16="http://schemas.microsoft.com/office/drawing/2014/main" val="1892083586"/>
                    </a:ext>
                  </a:extLst>
                </a:gridCol>
              </a:tblGrid>
              <a:tr h="370840">
                <a:tc>
                  <a:txBody>
                    <a:bodyPr/>
                    <a:lstStyle/>
                    <a:p>
                      <a:pPr algn="ctr"/>
                      <a:endParaRPr lang="en-US"/>
                    </a:p>
                  </a:txBody>
                  <a:tcPr/>
                </a:tc>
                <a:tc>
                  <a:txBody>
                    <a:bodyPr/>
                    <a:lstStyle/>
                    <a:p>
                      <a:pPr algn="ctr"/>
                      <a:r>
                        <a:rPr lang="en-US" dirty="0"/>
                        <a:t>Simple split(0.6/0.5)</a:t>
                      </a:r>
                    </a:p>
                  </a:txBody>
                  <a:tcPr/>
                </a:tc>
                <a:extLst>
                  <a:ext uri="{0D108BD9-81ED-4DB2-BD59-A6C34878D82A}">
                    <a16:rowId xmlns:a16="http://schemas.microsoft.com/office/drawing/2014/main" val="546295847"/>
                  </a:ext>
                </a:extLst>
              </a:tr>
              <a:tr h="370840">
                <a:tc>
                  <a:txBody>
                    <a:bodyPr/>
                    <a:lstStyle/>
                    <a:p>
                      <a:pPr algn="ctr"/>
                      <a:r>
                        <a:rPr lang="en-US" b="1" dirty="0"/>
                        <a:t>Accuracy</a:t>
                      </a:r>
                    </a:p>
                  </a:txBody>
                  <a:tcPr>
                    <a:solidFill>
                      <a:schemeClr val="accent1"/>
                    </a:solidFill>
                  </a:tcPr>
                </a:tc>
                <a:tc>
                  <a:txBody>
                    <a:bodyPr/>
                    <a:lstStyle/>
                    <a:p>
                      <a:pPr algn="ctr"/>
                      <a:r>
                        <a:rPr lang="en-US" dirty="0"/>
                        <a:t>0.800</a:t>
                      </a:r>
                    </a:p>
                  </a:txBody>
                  <a:tcPr/>
                </a:tc>
                <a:extLst>
                  <a:ext uri="{0D108BD9-81ED-4DB2-BD59-A6C34878D82A}">
                    <a16:rowId xmlns:a16="http://schemas.microsoft.com/office/drawing/2014/main" val="3233609817"/>
                  </a:ext>
                </a:extLst>
              </a:tr>
              <a:tr h="370840">
                <a:tc>
                  <a:txBody>
                    <a:bodyPr/>
                    <a:lstStyle/>
                    <a:p>
                      <a:pPr algn="ctr"/>
                      <a:r>
                        <a:rPr lang="en-US" b="1" dirty="0"/>
                        <a:t>Precision</a:t>
                      </a:r>
                    </a:p>
                  </a:txBody>
                  <a:tcPr>
                    <a:solidFill>
                      <a:schemeClr val="accent1"/>
                    </a:solidFill>
                  </a:tcPr>
                </a:tc>
                <a:tc>
                  <a:txBody>
                    <a:bodyPr/>
                    <a:lstStyle/>
                    <a:p>
                      <a:pPr algn="ctr"/>
                      <a:r>
                        <a:rPr lang="en-US" dirty="0"/>
                        <a:t>0.847</a:t>
                      </a:r>
                    </a:p>
                  </a:txBody>
                  <a:tcPr/>
                </a:tc>
                <a:extLst>
                  <a:ext uri="{0D108BD9-81ED-4DB2-BD59-A6C34878D82A}">
                    <a16:rowId xmlns:a16="http://schemas.microsoft.com/office/drawing/2014/main" val="2653323054"/>
                  </a:ext>
                </a:extLst>
              </a:tr>
              <a:tr h="370840">
                <a:tc>
                  <a:txBody>
                    <a:bodyPr/>
                    <a:lstStyle/>
                    <a:p>
                      <a:pPr algn="ctr"/>
                      <a:r>
                        <a:rPr lang="en-US" b="1" dirty="0"/>
                        <a:t>Recall</a:t>
                      </a:r>
                    </a:p>
                  </a:txBody>
                  <a:tcPr>
                    <a:solidFill>
                      <a:schemeClr val="accent1"/>
                    </a:solidFill>
                  </a:tcPr>
                </a:tc>
                <a:tc>
                  <a:txBody>
                    <a:bodyPr/>
                    <a:lstStyle/>
                    <a:p>
                      <a:pPr algn="ctr"/>
                      <a:r>
                        <a:rPr lang="en-US" dirty="0"/>
                        <a:t>0.934</a:t>
                      </a:r>
                    </a:p>
                  </a:txBody>
                  <a:tcPr/>
                </a:tc>
                <a:extLst>
                  <a:ext uri="{0D108BD9-81ED-4DB2-BD59-A6C34878D82A}">
                    <a16:rowId xmlns:a16="http://schemas.microsoft.com/office/drawing/2014/main" val="3343865147"/>
                  </a:ext>
                </a:extLst>
              </a:tr>
              <a:tr h="370840">
                <a:tc>
                  <a:txBody>
                    <a:bodyPr/>
                    <a:lstStyle/>
                    <a:p>
                      <a:pPr algn="ctr"/>
                      <a:r>
                        <a:rPr lang="en-US" b="1" dirty="0"/>
                        <a:t>F_1 score</a:t>
                      </a:r>
                    </a:p>
                  </a:txBody>
                  <a:tcPr>
                    <a:solidFill>
                      <a:schemeClr val="accent1"/>
                    </a:solidFill>
                  </a:tcPr>
                </a:tc>
                <a:tc>
                  <a:txBody>
                    <a:bodyPr/>
                    <a:lstStyle/>
                    <a:p>
                      <a:pPr algn="ctr"/>
                      <a:r>
                        <a:rPr lang="en-US" dirty="0"/>
                        <a:t>0.889</a:t>
                      </a:r>
                    </a:p>
                  </a:txBody>
                  <a:tcPr/>
                </a:tc>
                <a:extLst>
                  <a:ext uri="{0D108BD9-81ED-4DB2-BD59-A6C34878D82A}">
                    <a16:rowId xmlns:a16="http://schemas.microsoft.com/office/drawing/2014/main" val="2995485094"/>
                  </a:ext>
                </a:extLst>
              </a:tr>
            </a:tbl>
          </a:graphicData>
        </a:graphic>
      </p:graphicFrame>
    </p:spTree>
    <p:extLst>
      <p:ext uri="{BB962C8B-B14F-4D97-AF65-F5344CB8AC3E}">
        <p14:creationId xmlns:p14="http://schemas.microsoft.com/office/powerpoint/2010/main" val="4221660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225040"/>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149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Tree>
    <p:extLst>
      <p:ext uri="{BB962C8B-B14F-4D97-AF65-F5344CB8AC3E}">
        <p14:creationId xmlns:p14="http://schemas.microsoft.com/office/powerpoint/2010/main" val="972041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3821112" y="64468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Example of detection</a:t>
            </a:r>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Tree>
    <p:extLst>
      <p:ext uri="{BB962C8B-B14F-4D97-AF65-F5344CB8AC3E}">
        <p14:creationId xmlns:p14="http://schemas.microsoft.com/office/powerpoint/2010/main" val="1344303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8" name="TextBox 7">
            <a:extLst>
              <a:ext uri="{FF2B5EF4-FFF2-40B4-BE49-F238E27FC236}">
                <a16:creationId xmlns:a16="http://schemas.microsoft.com/office/drawing/2014/main" id="{49444755-58A8-4566-B140-DDA568ED842B}"/>
              </a:ext>
            </a:extLst>
          </p:cNvPr>
          <p:cNvSpPr txBox="1"/>
          <p:nvPr/>
        </p:nvSpPr>
        <p:spPr>
          <a:xfrm>
            <a:off x="4354512" y="4313237"/>
            <a:ext cx="2286000"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Input/Output</a:t>
            </a:r>
          </a:p>
        </p:txBody>
      </p:sp>
      <p:graphicFrame>
        <p:nvGraphicFramePr>
          <p:cNvPr id="6" name="Διάγραμμα 5">
            <a:extLst>
              <a:ext uri="{FF2B5EF4-FFF2-40B4-BE49-F238E27FC236}">
                <a16:creationId xmlns:a16="http://schemas.microsoft.com/office/drawing/2014/main" id="{7203DBAE-026E-4E4F-AB8F-8A993B9C7413}"/>
              </a:ext>
            </a:extLst>
          </p:cNvPr>
          <p:cNvGraphicFramePr/>
          <p:nvPr>
            <p:extLst>
              <p:ext uri="{D42A27DB-BD31-4B8C-83A1-F6EECF244321}">
                <p14:modId xmlns:p14="http://schemas.microsoft.com/office/powerpoint/2010/main" val="1896826910"/>
              </p:ext>
            </p:extLst>
          </p:nvPr>
        </p:nvGraphicFramePr>
        <p:xfrm>
          <a:off x="2640743" y="2428276"/>
          <a:ext cx="4451067"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Εικόνα 8">
            <a:extLst>
              <a:ext uri="{FF2B5EF4-FFF2-40B4-BE49-F238E27FC236}">
                <a16:creationId xmlns:a16="http://schemas.microsoft.com/office/drawing/2014/main" id="{F63F895D-3264-4E67-B220-4B6331449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360" y="2310080"/>
            <a:ext cx="2106853" cy="1607992"/>
          </a:xfrm>
          <a:prstGeom prst="rect">
            <a:avLst/>
          </a:prstGeom>
        </p:spPr>
      </p:pic>
      <p:pic>
        <p:nvPicPr>
          <p:cNvPr id="10" name="Εικόνα 9">
            <a:extLst>
              <a:ext uri="{FF2B5EF4-FFF2-40B4-BE49-F238E27FC236}">
                <a16:creationId xmlns:a16="http://schemas.microsoft.com/office/drawing/2014/main" id="{D9D58EFF-E8FB-44D7-A8EE-E65E098F97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340" y="2290041"/>
            <a:ext cx="2106853" cy="1607992"/>
          </a:xfrm>
          <a:prstGeom prst="rect">
            <a:avLst/>
          </a:prstGeom>
        </p:spPr>
      </p:pic>
    </p:spTree>
    <p:extLst>
      <p:ext uri="{BB962C8B-B14F-4D97-AF65-F5344CB8AC3E}">
        <p14:creationId xmlns:p14="http://schemas.microsoft.com/office/powerpoint/2010/main" val="922706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Future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9D6B7C95-7824-4425-9A31-2B0C292303D8}"/>
              </a:ext>
            </a:extLst>
          </p:cNvPr>
          <p:cNvSpPr txBox="1"/>
          <p:nvPr/>
        </p:nvSpPr>
        <p:spPr>
          <a:xfrm>
            <a:off x="620712" y="960437"/>
            <a:ext cx="883920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Precision/Recall curve</a:t>
            </a:r>
          </a:p>
          <a:p>
            <a:r>
              <a:rPr lang="en-US" dirty="0">
                <a:latin typeface="Times New Roman" panose="02020603050405020304" pitchFamily="18" charset="0"/>
                <a:cs typeface="Times New Roman" panose="02020603050405020304" pitchFamily="18" charset="0"/>
              </a:rPr>
              <a:t>Recall/</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curve</a:t>
            </a:r>
          </a:p>
          <a:p>
            <a:r>
              <a:rPr lang="en-US" dirty="0">
                <a:latin typeface="Times New Roman" panose="02020603050405020304" pitchFamily="18" charset="0"/>
                <a:cs typeface="Times New Roman" panose="02020603050405020304" pitchFamily="18" charset="0"/>
              </a:rPr>
              <a:t>Average Precision</a:t>
            </a:r>
          </a:p>
          <a:p>
            <a:r>
              <a:rPr lang="en-US" dirty="0">
                <a:latin typeface="Times New Roman" panose="02020603050405020304" pitchFamily="18" charset="0"/>
                <a:cs typeface="Times New Roman" panose="02020603050405020304" pitchFamily="18" charset="0"/>
              </a:rPr>
              <a:t>Mean AP and weighted </a:t>
            </a:r>
            <a:r>
              <a:rPr lang="en-US" dirty="0" err="1">
                <a:latin typeface="Times New Roman" panose="02020603050405020304" pitchFamily="18" charset="0"/>
                <a:cs typeface="Times New Roman" panose="02020603050405020304" pitchFamily="18" charset="0"/>
              </a:rPr>
              <a:t>mAP</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 more examples of detections</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Enhanced FPN?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95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endParaRPr lang="en-US" alt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Fully CNN is a neural net that only performs convolution and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downsampling</a:t>
            </a:r>
            <a:r>
              <a:rPr lang="en-US" sz="1600" dirty="0">
                <a:latin typeface="Times New Roman" panose="02020603050405020304" pitchFamily="18" charset="0"/>
                <a:cs typeface="Times New Roman" panose="02020603050405020304" pitchFamily="18" charset="0"/>
              </a:rPr>
              <a:t> operations. In other words it is a CNN with no fully connected layers.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CNN: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Example of FCN: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CNNs can also be used as Feature Extractors if the fully connected layers are removed.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Many architectures use CNN as a backbone network to extract features from images, and utilize other methods for classification and/or bounding box regression.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Main advantage of using FCN instead of CNN is that FCN can handle different input sizes.</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spTree>
    <p:extLst>
      <p:ext uri="{BB962C8B-B14F-4D97-AF65-F5344CB8AC3E}">
        <p14:creationId xmlns:p14="http://schemas.microsoft.com/office/powerpoint/2010/main" val="278597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VGGNet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764724"/>
            <a:ext cx="8575674"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Consists of 5 Convolutional Blocks (Convolution + max pooling).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Stride of 1 to keep the spatial resolution between Convolutions and stride of 2 to reduce by a factor of 0.5 the spatial dimensions.</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final max pooling layer, volume is flattened into FC layer with 4096 channels(here)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is applied.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Output has size 1x1x1000, one for each class(</a:t>
            </a:r>
            <a:r>
              <a:rPr lang="en-US" sz="1600" dirty="0" err="1">
                <a:latin typeface="Times New Roman" panose="02020603050405020304" pitchFamily="18" charset="0"/>
                <a:cs typeface="Times New Roman" panose="02020603050405020304" pitchFamily="18" charset="0"/>
              </a:rPr>
              <a:t>Imagenet</a:t>
            </a:r>
            <a:r>
              <a:rPr lang="en-US" sz="1600" dirty="0">
                <a:latin typeface="Times New Roman" panose="02020603050405020304" pitchFamily="18" charset="0"/>
                <a:cs typeface="Times New Roman" panose="02020603050405020304" pitchFamily="18" charset="0"/>
              </a:rPr>
              <a:t> competition).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2BBE4F6A-3A90-4357-A044-09E617AB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48" y="721758"/>
            <a:ext cx="5523864" cy="2926080"/>
          </a:xfrm>
          <a:prstGeom prst="rect">
            <a:avLst/>
          </a:prstGeom>
        </p:spPr>
      </p:pic>
    </p:spTree>
    <p:extLst>
      <p:ext uri="{BB962C8B-B14F-4D97-AF65-F5344CB8AC3E}">
        <p14:creationId xmlns:p14="http://schemas.microsoft.com/office/powerpoint/2010/main" val="17805316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752475" y="3938926"/>
            <a:ext cx="857567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Having a replica of the input itself at the output of the network, the learning algorithm should only learn the differences between the output and the input</a:t>
            </a:r>
            <a:r>
              <a:rPr lang="el-GR"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Advantage: Easy architecture that repeats itself.</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FF51DD42-DD74-4F04-B643-1508B50D9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329" y="1133240"/>
            <a:ext cx="3768183" cy="2146050"/>
          </a:xfrm>
          <a:prstGeom prst="rect">
            <a:avLst/>
          </a:prstGeom>
        </p:spPr>
      </p:pic>
    </p:spTree>
    <p:extLst>
      <p:ext uri="{BB962C8B-B14F-4D97-AF65-F5344CB8AC3E}">
        <p14:creationId xmlns:p14="http://schemas.microsoft.com/office/powerpoint/2010/main" val="26118056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ResNet</a:t>
            </a:r>
            <a:r>
              <a:rPr lang="en-US" altLang="en-US" sz="3200" dirty="0">
                <a:latin typeface="Times New Roman" panose="02020603050405020304" pitchFamily="18" charset="0"/>
                <a:cs typeface="Times New Roman" panose="02020603050405020304" pitchFamily="18" charset="0"/>
              </a:rPr>
              <a:t>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E114EF2A-5ED8-4F39-9EF7-C917E693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3" y="838386"/>
            <a:ext cx="9166860" cy="3291840"/>
          </a:xfrm>
          <a:prstGeom prst="rect">
            <a:avLst/>
          </a:prstGeom>
        </p:spPr>
      </p:pic>
      <p:pic>
        <p:nvPicPr>
          <p:cNvPr id="9" name="Εικόνα 8">
            <a:extLst>
              <a:ext uri="{FF2B5EF4-FFF2-40B4-BE49-F238E27FC236}">
                <a16:creationId xmlns:a16="http://schemas.microsoft.com/office/drawing/2014/main" id="{F3FDAE14-B415-4F09-8134-F4B8047EF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51092" y="957352"/>
            <a:ext cx="1394460" cy="8875849"/>
          </a:xfrm>
          <a:prstGeom prst="rect">
            <a:avLst/>
          </a:prstGeom>
        </p:spPr>
      </p:pic>
    </p:spTree>
    <p:extLst>
      <p:ext uri="{BB962C8B-B14F-4D97-AF65-F5344CB8AC3E}">
        <p14:creationId xmlns:p14="http://schemas.microsoft.com/office/powerpoint/2010/main" val="3776358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3073" name="Rectangle 1"/>
          <p:cNvSpPr>
            <a:spLocks noGrp="1" noChangeArrowheads="1"/>
          </p:cNvSpPr>
          <p:nvPr>
            <p:ph type="subTitle"/>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2" name="Date Placeholder 1"/>
          <p:cNvSpPr>
            <a:spLocks noGrp="1"/>
          </p:cNvSpPr>
          <p:nvPr>
            <p:ph type="dt" idx="10"/>
          </p:nvPr>
        </p:nvSpPr>
        <p:spPr/>
        <p:txBody>
          <a:bodyPr/>
          <a:lstStyle/>
          <a:p>
            <a:pPr>
              <a:defRPr/>
            </a:pPr>
            <a:fld id="{5E4F14A6-07DA-4067-851D-A87F8A5D4135}" type="datetime1">
              <a:rPr lang="el-GR" altLang="en-US" smtClean="0"/>
              <a:t>7/7/2021</a:t>
            </a:fld>
            <a:endParaRPr lang="en-US" altLang="en-US"/>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Tree>
    <p:extLst>
      <p:ext uri="{BB962C8B-B14F-4D97-AF65-F5344CB8AC3E}">
        <p14:creationId xmlns:p14="http://schemas.microsoft.com/office/powerpoint/2010/main" val="41929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22110</TotalTime>
  <Words>2187</Words>
  <Application>Microsoft Office PowerPoint</Application>
  <PresentationFormat>Προσαρμογή</PresentationFormat>
  <Paragraphs>475</Paragraphs>
  <Slides>37</Slides>
  <Notes>33</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37</vt:i4>
      </vt:variant>
    </vt:vector>
  </HeadingPairs>
  <TitlesOfParts>
    <vt:vector size="43" baseType="lpstr">
      <vt:lpstr>Arial</vt:lpstr>
      <vt:lpstr>Arial Black</vt:lpstr>
      <vt:lpstr>Calibri</vt:lpstr>
      <vt:lpstr>Cambria Math</vt:lpstr>
      <vt:lpstr>Times New Roman</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456</cp:revision>
  <cp:lastPrinted>1601-01-01T00:00:00Z</cp:lastPrinted>
  <dcterms:created xsi:type="dcterms:W3CDTF">2017-02-07T19:46:19Z</dcterms:created>
  <dcterms:modified xsi:type="dcterms:W3CDTF">2021-07-07T10:07:41Z</dcterms:modified>
</cp:coreProperties>
</file>